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79" r:id="rId3"/>
    <p:sldId id="257" r:id="rId4"/>
    <p:sldId id="258" r:id="rId5"/>
    <p:sldId id="265" r:id="rId6"/>
    <p:sldId id="268" r:id="rId7"/>
    <p:sldId id="273" r:id="rId8"/>
    <p:sldId id="269" r:id="rId9"/>
    <p:sldId id="270" r:id="rId10"/>
    <p:sldId id="271" r:id="rId11"/>
    <p:sldId id="275" r:id="rId12"/>
    <p:sldId id="272" r:id="rId13"/>
    <p:sldId id="276" r:id="rId14"/>
    <p:sldId id="277" r:id="rId15"/>
    <p:sldId id="278" r:id="rId16"/>
    <p:sldId id="266" r:id="rId17"/>
    <p:sldId id="267" r:id="rId18"/>
    <p:sldId id="264" r:id="rId19"/>
    <p:sldId id="262" r:id="rId20"/>
    <p:sldId id="259" r:id="rId21"/>
    <p:sldId id="261" r:id="rId22"/>
    <p:sldId id="260" r:id="rId23"/>
    <p:sldId id="26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651825746046910978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ndawi.com/journals/tswj/2014/973093/fig1/" TargetMode="External"/><Relationship Id="rId2" Type="http://schemas.openxmlformats.org/officeDocument/2006/relationships/hyperlink" Target="https://www.researchgate.net/figure/The-pseudocode-of-the-PSO-algorithm_fig8_27446030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thanrooy.github.io/posts/2016-08-17/simple-particle-swarm-optimization-with-python/" TargetMode="External"/><Relationship Id="rId5" Type="http://schemas.openxmlformats.org/officeDocument/2006/relationships/hyperlink" Target="https://slideplayer.com/slide/12229714/" TargetMode="External"/><Relationship Id="rId4" Type="http://schemas.openxmlformats.org/officeDocument/2006/relationships/hyperlink" Target="https://pt.slideshare.net/MohamedTalaat9/digital-image-forgery?next_slideshow=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685800"/>
            <a:ext cx="7543800" cy="2133601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Times New Roman" pitchFamily="18" charset="0"/>
                <a:cs typeface="Times New Roman" pitchFamily="18" charset="0"/>
              </a:rPr>
              <a:t>Particle Swarm Optimization (PSO)</a:t>
            </a:r>
            <a:endParaRPr lang="en-US" sz="40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4267200"/>
            <a:ext cx="3505200" cy="1752600"/>
          </a:xfrm>
        </p:spPr>
        <p:txBody>
          <a:bodyPr>
            <a:noAutofit/>
          </a:bodyPr>
          <a:lstStyle/>
          <a:p>
            <a:pPr algn="l"/>
            <a:r>
              <a:rPr lang="en-US" sz="2400" b="1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Group Members: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Syeda Areesha Najam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Shalin Amir Ali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Sana Fatima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105150"/>
            <a:ext cx="3492500" cy="232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050" y="5696634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https://www.pinterest.com/pin/651825746046910978/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61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t="21623" r="14546"/>
          <a:stretch/>
        </p:blipFill>
        <p:spPr>
          <a:xfrm>
            <a:off x="381001" y="1676400"/>
            <a:ext cx="7990312" cy="4466179"/>
          </a:xfrm>
        </p:spPr>
      </p:pic>
    </p:spTree>
    <p:extLst>
      <p:ext uri="{BB962C8B-B14F-4D97-AF65-F5344CB8AC3E}">
        <p14:creationId xmlns:p14="http://schemas.microsoft.com/office/powerpoint/2010/main" val="2660494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" t="22916" r="22909"/>
          <a:stretch/>
        </p:blipFill>
        <p:spPr>
          <a:xfrm>
            <a:off x="304800" y="1752600"/>
            <a:ext cx="7783377" cy="4648199"/>
          </a:xfrm>
        </p:spPr>
      </p:pic>
    </p:spTree>
    <p:extLst>
      <p:ext uri="{BB962C8B-B14F-4D97-AF65-F5344CB8AC3E}">
        <p14:creationId xmlns:p14="http://schemas.microsoft.com/office/powerpoint/2010/main" val="1756735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5" t="21299" r="20545"/>
          <a:stretch/>
        </p:blipFill>
        <p:spPr>
          <a:xfrm>
            <a:off x="381000" y="1752600"/>
            <a:ext cx="7741606" cy="4389979"/>
          </a:xfrm>
        </p:spPr>
      </p:pic>
    </p:spTree>
    <p:extLst>
      <p:ext uri="{BB962C8B-B14F-4D97-AF65-F5344CB8AC3E}">
        <p14:creationId xmlns:p14="http://schemas.microsoft.com/office/powerpoint/2010/main" val="4047919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" t="23240" r="22909"/>
          <a:stretch/>
        </p:blipFill>
        <p:spPr>
          <a:xfrm>
            <a:off x="568036" y="1600200"/>
            <a:ext cx="7730985" cy="4542379"/>
          </a:xfrm>
        </p:spPr>
      </p:pic>
    </p:spTree>
    <p:extLst>
      <p:ext uri="{BB962C8B-B14F-4D97-AF65-F5344CB8AC3E}">
        <p14:creationId xmlns:p14="http://schemas.microsoft.com/office/powerpoint/2010/main" val="2932497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" t="21946" r="19273"/>
          <a:stretch/>
        </p:blipFill>
        <p:spPr>
          <a:xfrm>
            <a:off x="304800" y="1447800"/>
            <a:ext cx="8063745" cy="4694779"/>
          </a:xfrm>
        </p:spPr>
      </p:pic>
    </p:spTree>
    <p:extLst>
      <p:ext uri="{BB962C8B-B14F-4D97-AF65-F5344CB8AC3E}">
        <p14:creationId xmlns:p14="http://schemas.microsoft.com/office/powerpoint/2010/main" val="320322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" t="20867" r="11818"/>
          <a:stretch/>
        </p:blipFill>
        <p:spPr>
          <a:xfrm>
            <a:off x="76200" y="1600200"/>
            <a:ext cx="7926927" cy="4542379"/>
          </a:xfrm>
        </p:spPr>
      </p:pic>
      <p:sp>
        <p:nvSpPr>
          <p:cNvPr id="3" name="Down Arrow 2"/>
          <p:cNvSpPr/>
          <p:nvPr/>
        </p:nvSpPr>
        <p:spPr>
          <a:xfrm rot="2479765">
            <a:off x="7183265" y="590986"/>
            <a:ext cx="328242" cy="2099574"/>
          </a:xfrm>
          <a:prstGeom prst="down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9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(3/4)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620000" cy="518159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Mathematical Model of PSO: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Some basic equations: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Position of individual particles updated as follows:</a:t>
            </a:r>
          </a:p>
          <a:p>
            <a:pPr lvl="1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411480" lvl="1" indent="0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With the velocity calculated as follows: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t="32888" r="18637" b="54446"/>
          <a:stretch/>
        </p:blipFill>
        <p:spPr>
          <a:xfrm>
            <a:off x="803564" y="2514600"/>
            <a:ext cx="6130636" cy="651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54447" r="13788" b="23989"/>
          <a:stretch/>
        </p:blipFill>
        <p:spPr>
          <a:xfrm>
            <a:off x="1143000" y="3505200"/>
            <a:ext cx="6324600" cy="1295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33800" y="3781943"/>
            <a:ext cx="1335231" cy="20574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63489" y="3823504"/>
            <a:ext cx="1323109" cy="20435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35780" y="4902160"/>
            <a:ext cx="1472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Distance to the Global Best.</a:t>
            </a:r>
            <a:endParaRPr lang="en-US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3675784" y="4902160"/>
            <a:ext cx="1451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Distance to the Personal Best.</a:t>
            </a:r>
            <a:endParaRPr lang="en-US" u="sng" dirty="0"/>
          </a:p>
        </p:txBody>
      </p:sp>
      <p:sp>
        <p:nvSpPr>
          <p:cNvPr id="16" name="Down Arrow 15"/>
          <p:cNvSpPr/>
          <p:nvPr/>
        </p:nvSpPr>
        <p:spPr>
          <a:xfrm>
            <a:off x="2299855" y="4365241"/>
            <a:ext cx="304800" cy="812723"/>
          </a:xfrm>
          <a:prstGeom prst="downArrow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905000" y="530852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Inertia</a:t>
            </a:r>
            <a:endParaRPr lang="en-US" u="sng" dirty="0"/>
          </a:p>
        </p:txBody>
      </p:sp>
      <p:sp>
        <p:nvSpPr>
          <p:cNvPr id="18" name="Down Arrow 17"/>
          <p:cNvSpPr/>
          <p:nvPr/>
        </p:nvSpPr>
        <p:spPr>
          <a:xfrm flipH="1">
            <a:off x="2819400" y="4396654"/>
            <a:ext cx="152400" cy="1281200"/>
          </a:xfrm>
          <a:prstGeom prst="downArrow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438400" y="5825491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Current velocity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8401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  <p:bldP spid="13" grpId="0"/>
      <p:bldP spid="16" grpId="0" animBg="1"/>
      <p:bldP spid="17" grpId="0"/>
      <p:bldP spid="18" grpId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65775"/>
            <a:ext cx="7620000" cy="5358825"/>
          </a:xfrm>
        </p:spPr>
        <p:txBody>
          <a:bodyPr/>
          <a:lstStyle/>
          <a:p>
            <a:r>
              <a:rPr lang="en-US" dirty="0" smtClean="0"/>
              <a:t>Where,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And,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381000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(4/4)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54447" r="13788" b="23989"/>
          <a:stretch/>
        </p:blipFill>
        <p:spPr>
          <a:xfrm>
            <a:off x="1028700" y="5275742"/>
            <a:ext cx="6324600" cy="1295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261264" y="4785898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Social </a:t>
            </a:r>
          </a:p>
          <a:p>
            <a:r>
              <a:rPr lang="en-US" sz="1600" u="sng" dirty="0" smtClean="0"/>
              <a:t>Component</a:t>
            </a:r>
            <a:endParaRPr lang="en-US" sz="1600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3221289" y="4800999"/>
            <a:ext cx="1392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Cognitive</a:t>
            </a:r>
          </a:p>
          <a:p>
            <a:r>
              <a:rPr lang="en-US" sz="1600" u="sng" dirty="0" smtClean="0"/>
              <a:t>Component</a:t>
            </a:r>
            <a:endParaRPr lang="en-US" sz="1600" u="sng" dirty="0"/>
          </a:p>
        </p:txBody>
      </p:sp>
      <p:sp>
        <p:nvSpPr>
          <p:cNvPr id="16" name="Oval 15"/>
          <p:cNvSpPr/>
          <p:nvPr/>
        </p:nvSpPr>
        <p:spPr>
          <a:xfrm>
            <a:off x="5105400" y="5432229"/>
            <a:ext cx="1752600" cy="9685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124200" y="5447331"/>
            <a:ext cx="1752600" cy="953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01" t="39625" r="19128" b="7824"/>
          <a:stretch/>
        </p:blipFill>
        <p:spPr>
          <a:xfrm>
            <a:off x="1752600" y="1143000"/>
            <a:ext cx="6400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1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620000" cy="1143000"/>
          </a:xfrm>
        </p:spPr>
        <p:txBody>
          <a:bodyPr/>
          <a:lstStyle/>
          <a:p>
            <a:r>
              <a:rPr lang="en-US" sz="4400" dirty="0" smtClean="0"/>
              <a:t>PSO Flowchart: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An approach towards PSO problem</a:t>
            </a:r>
            <a:endParaRPr lang="en-GB" dirty="0"/>
          </a:p>
        </p:txBody>
      </p:sp>
      <p:pic>
        <p:nvPicPr>
          <p:cNvPr id="4" name="Content Placeholder 3" descr="973093.fig.001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12101"/>
            <a:ext cx="3810000" cy="5048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935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46" y="174508"/>
            <a:ext cx="7620000" cy="1143000"/>
          </a:xfrm>
        </p:spPr>
        <p:txBody>
          <a:bodyPr/>
          <a:lstStyle/>
          <a:p>
            <a:r>
              <a:rPr lang="en-US" dirty="0" smtClean="0"/>
              <a:t>PSO Algorithm: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0" y="1219200"/>
            <a:ext cx="5455134" cy="4872843"/>
          </a:xfrm>
        </p:spPr>
      </p:pic>
      <p:sp>
        <p:nvSpPr>
          <p:cNvPr id="3" name="Right Brace 2"/>
          <p:cNvSpPr/>
          <p:nvPr/>
        </p:nvSpPr>
        <p:spPr>
          <a:xfrm>
            <a:off x="5990252" y="4465638"/>
            <a:ext cx="337760" cy="868362"/>
          </a:xfrm>
          <a:prstGeom prst="rightBrace">
            <a:avLst>
              <a:gd name="adj1" fmla="val 8333"/>
              <a:gd name="adj2" fmla="val 5141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355888" y="1495983"/>
            <a:ext cx="1905000" cy="2031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Update: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Fitness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Personal best value of each particle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Global best value</a:t>
            </a:r>
            <a:endParaRPr lang="en-GB" b="1" dirty="0"/>
          </a:p>
        </p:txBody>
      </p:sp>
      <p:sp>
        <p:nvSpPr>
          <p:cNvPr id="7" name="Right Brace 6"/>
          <p:cNvSpPr/>
          <p:nvPr/>
        </p:nvSpPr>
        <p:spPr>
          <a:xfrm>
            <a:off x="5990252" y="1909213"/>
            <a:ext cx="334348" cy="228178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6355888" y="3938098"/>
            <a:ext cx="1905000" cy="2308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Calculate new velocity and position of each particle to achieve the global best function value in every iteration.</a:t>
            </a:r>
          </a:p>
        </p:txBody>
      </p:sp>
    </p:spTree>
    <p:extLst>
      <p:ext uri="{BB962C8B-B14F-4D97-AF65-F5344CB8AC3E}">
        <p14:creationId xmlns:p14="http://schemas.microsoft.com/office/powerpoint/2010/main" val="105696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u="sng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This project will look in to following: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What is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PSO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?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Important concepts and functions of PSO.</a:t>
            </a:r>
          </a:p>
          <a:p>
            <a:pPr lvl="2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How PSO works?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Theoretical Analysis of PSO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Implementation of PSO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Experimental Analysis of PSO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154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Theoretical Analysis (time complexity)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5943600" cy="53091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9400" y="2209800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48200" y="2438400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2667000"/>
            <a:ext cx="2057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53000" y="28956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962400" y="3200400"/>
            <a:ext cx="2667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29400" y="3992562"/>
            <a:ext cx="631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O(1)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172200" y="41910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29400" y="4816673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29400" y="6079794"/>
            <a:ext cx="876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276600" y="5029200"/>
            <a:ext cx="3352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2" idx="1"/>
          </p:cNvCxnSpPr>
          <p:nvPr/>
        </p:nvCxnSpPr>
        <p:spPr>
          <a:xfrm>
            <a:off x="5791200" y="5278338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648200" y="5562600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3" idx="1"/>
          </p:cNvCxnSpPr>
          <p:nvPr/>
        </p:nvCxnSpPr>
        <p:spPr>
          <a:xfrm flipV="1">
            <a:off x="5638800" y="6270294"/>
            <a:ext cx="990600" cy="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400800" y="1415404"/>
            <a:ext cx="274320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Worst Case : O(n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747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Implementation of PSO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Experimental Analysis 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54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>
                <a:hlinkClick r:id="rId2"/>
              </a:rPr>
              <a:t>https://</a:t>
            </a:r>
            <a:r>
              <a:rPr lang="en-GB" sz="1600" dirty="0" smtClean="0">
                <a:hlinkClick r:id="rId2"/>
              </a:rPr>
              <a:t>www.researchgate.net/figure/The-pseudocode-of-the-PSO-algorithm_fig8_274460300</a:t>
            </a:r>
            <a:endParaRPr lang="en-GB" sz="1600" dirty="0">
              <a:hlinkClick r:id="rId2"/>
            </a:endParaRPr>
          </a:p>
          <a:p>
            <a:r>
              <a:rPr lang="en-GB" sz="1600" dirty="0">
                <a:hlinkClick r:id="rId3"/>
              </a:rPr>
              <a:t>https://www.hindawi.com/journals/tswj/2014/973093/fig1</a:t>
            </a:r>
            <a:r>
              <a:rPr lang="en-GB" sz="1600" dirty="0" smtClean="0">
                <a:hlinkClick r:id="rId3"/>
              </a:rPr>
              <a:t>/</a:t>
            </a:r>
            <a:endParaRPr lang="en-GB" sz="1600" dirty="0" smtClean="0"/>
          </a:p>
          <a:p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pt.slideshare.net/MohamedTalaat9/digital-image-forgery?next_slideshow=1</a:t>
            </a:r>
            <a:endParaRPr lang="en-US" sz="1600" dirty="0" smtClean="0"/>
          </a:p>
          <a:p>
            <a:r>
              <a:rPr lang="en-US" sz="1600" dirty="0">
                <a:hlinkClick r:id="rId5"/>
              </a:rPr>
              <a:t>https://slideplayer.com/slide/12229714</a:t>
            </a:r>
            <a:r>
              <a:rPr lang="en-US" sz="1600" dirty="0" smtClean="0">
                <a:hlinkClick r:id="rId5"/>
              </a:rPr>
              <a:t>/</a:t>
            </a:r>
            <a:endParaRPr lang="en-US" sz="1600" dirty="0" smtClean="0"/>
          </a:p>
          <a:p>
            <a:r>
              <a:rPr lang="en-US" sz="1600" dirty="0">
                <a:hlinkClick r:id="rId6"/>
              </a:rPr>
              <a:t>https://nathanrooy.github.io/posts/2016-08-17/simple-particle-swarm-optimization-with-python/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68388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What is PSO?  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population based stochastic algorithm based on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metaheuristic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approach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Basic algorithm as proposed by Kennedy and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Eberhart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(1995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Used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 numerical optimization problems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inspiration from social foraging behaviors of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animals.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Also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classified as swarm intelligence algorithm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like,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bacterial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foraging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algorithm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colony algorithm etc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Example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predicting score of a football team using a math equation.</a:t>
            </a:r>
          </a:p>
        </p:txBody>
      </p:sp>
    </p:spTree>
    <p:extLst>
      <p:ext uri="{BB962C8B-B14F-4D97-AF65-F5344CB8AC3E}">
        <p14:creationId xmlns:p14="http://schemas.microsoft.com/office/powerpoint/2010/main" val="242801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Important concepts and functions in PSO. (1/4)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Concepts: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As it is a population based method, it works iteratively until the terminal point is reached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Uses many particles (referred to as swarm) which are moving in search for best solution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Each particle has its fitness value which is evaluated by the fitness function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All the particle has certain velocities which directs the flying of the particles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Particles fly through the space by following the current optimum particles</a:t>
            </a:r>
          </a:p>
        </p:txBody>
      </p:sp>
    </p:spTree>
    <p:extLst>
      <p:ext uri="{BB962C8B-B14F-4D97-AF65-F5344CB8AC3E}">
        <p14:creationId xmlns:p14="http://schemas.microsoft.com/office/powerpoint/2010/main" val="3792755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(2/4)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7620000" cy="5105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How does it </a:t>
            </a: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work or functions?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starts with a group of random particles.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Searches for the optimal value by updating generations.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Particles move in the solution space and are evaluated according to a fitness criteria.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After every iteration, the "best" values of each particle is updated i.e.</a:t>
            </a:r>
          </a:p>
          <a:p>
            <a:pPr lvl="2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Pbest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(personal best)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best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(global best)</a:t>
            </a:r>
          </a:p>
          <a:p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en-US" sz="2400" b="1" u="sng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17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20976" r="13273"/>
          <a:stretch/>
        </p:blipFill>
        <p:spPr>
          <a:xfrm>
            <a:off x="457200" y="1361128"/>
            <a:ext cx="7620000" cy="4781452"/>
          </a:xfrm>
        </p:spPr>
      </p:pic>
    </p:spTree>
    <p:extLst>
      <p:ext uri="{BB962C8B-B14F-4D97-AF65-F5344CB8AC3E}">
        <p14:creationId xmlns:p14="http://schemas.microsoft.com/office/powerpoint/2010/main" val="2874461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" t="22916" r="23091"/>
          <a:stretch/>
        </p:blipFill>
        <p:spPr>
          <a:xfrm>
            <a:off x="381000" y="1706022"/>
            <a:ext cx="7696200" cy="4466178"/>
          </a:xfrm>
        </p:spPr>
      </p:pic>
    </p:spTree>
    <p:extLst>
      <p:ext uri="{BB962C8B-B14F-4D97-AF65-F5344CB8AC3E}">
        <p14:creationId xmlns:p14="http://schemas.microsoft.com/office/powerpoint/2010/main" val="2818006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1" t="21299" r="13091"/>
          <a:stretch/>
        </p:blipFill>
        <p:spPr>
          <a:xfrm>
            <a:off x="304801" y="1600200"/>
            <a:ext cx="8001000" cy="4542379"/>
          </a:xfrm>
        </p:spPr>
      </p:pic>
    </p:spTree>
    <p:extLst>
      <p:ext uri="{BB962C8B-B14F-4D97-AF65-F5344CB8AC3E}">
        <p14:creationId xmlns:p14="http://schemas.microsoft.com/office/powerpoint/2010/main" val="1541808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4" t="21450" r="10173"/>
          <a:stretch/>
        </p:blipFill>
        <p:spPr>
          <a:xfrm>
            <a:off x="0" y="1524000"/>
            <a:ext cx="8458200" cy="4652852"/>
          </a:xfrm>
        </p:spPr>
      </p:pic>
    </p:spTree>
    <p:extLst>
      <p:ext uri="{BB962C8B-B14F-4D97-AF65-F5344CB8AC3E}">
        <p14:creationId xmlns:p14="http://schemas.microsoft.com/office/powerpoint/2010/main" val="11595688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333</TotalTime>
  <Words>485</Words>
  <Application>Microsoft Office PowerPoint</Application>
  <PresentationFormat>On-screen Show (4:3)</PresentationFormat>
  <Paragraphs>101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Adjacency</vt:lpstr>
      <vt:lpstr>Particle Swarm Optimization (PSO)</vt:lpstr>
      <vt:lpstr>Project Outline</vt:lpstr>
      <vt:lpstr>What is PSO?  </vt:lpstr>
      <vt:lpstr>Important concepts and functions in PSO. (1/4)</vt:lpstr>
      <vt:lpstr>Important concepts and functions in PSO. (2/4)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Important concepts and functions in PSO. (3/4)</vt:lpstr>
      <vt:lpstr>PowerPoint Presentation</vt:lpstr>
      <vt:lpstr>PSO Flowchart: An approach towards PSO problem</vt:lpstr>
      <vt:lpstr>PSO Algorithm:</vt:lpstr>
      <vt:lpstr>Theoretical Analysis (time complexity)</vt:lpstr>
      <vt:lpstr>Implementation of PSO</vt:lpstr>
      <vt:lpstr>Experimental Analysis </vt:lpstr>
      <vt:lpstr>References: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Particle Swarm Optimization (PSO)</dc:title>
  <dc:creator>User</dc:creator>
  <cp:lastModifiedBy>User</cp:lastModifiedBy>
  <cp:revision>39</cp:revision>
  <dcterms:created xsi:type="dcterms:W3CDTF">2020-06-07T05:17:02Z</dcterms:created>
  <dcterms:modified xsi:type="dcterms:W3CDTF">2020-06-09T14:20:21Z</dcterms:modified>
</cp:coreProperties>
</file>